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1" r:id="rId4"/>
    <p:sldId id="262" r:id="rId5"/>
    <p:sldId id="260" r:id="rId6"/>
    <p:sldId id="259" r:id="rId7"/>
    <p:sldId id="258" r:id="rId8"/>
    <p:sldId id="263" r:id="rId9"/>
    <p:sldId id="267" r:id="rId10"/>
    <p:sldId id="269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289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50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73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9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999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85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39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73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92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22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9A7A65A-FC4E-42B2-B4F7-5CF861732612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48D47C6-1507-414A-AA04-F77501B52B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66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153B3-AC06-2910-F9D7-92AEEEAF8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912" y="1282620"/>
            <a:ext cx="11730086" cy="2387600"/>
          </a:xfrm>
        </p:spPr>
        <p:txBody>
          <a:bodyPr>
            <a:normAutofit/>
          </a:bodyPr>
          <a:lstStyle/>
          <a:p>
            <a:r>
              <a:rPr lang="ru-RU" sz="4800" dirty="0"/>
              <a:t>Сопряженная задача переноса </a:t>
            </a:r>
            <a:r>
              <a:rPr lang="ru-RU" sz="4800" dirty="0" err="1"/>
              <a:t>завихренности</a:t>
            </a:r>
            <a:r>
              <a:rPr lang="ru-RU" sz="4800" dirty="0"/>
              <a:t> и тепла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BD2978-0218-115D-1D60-2731072CB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913" y="5552388"/>
            <a:ext cx="11730085" cy="1204274"/>
          </a:xfrm>
        </p:spPr>
        <p:txBody>
          <a:bodyPr/>
          <a:lstStyle/>
          <a:p>
            <a:r>
              <a:rPr lang="ru-RU" dirty="0"/>
              <a:t>Докладчики: студенты ФН2-12М </a:t>
            </a:r>
          </a:p>
          <a:p>
            <a:r>
              <a:rPr lang="ru-RU" dirty="0"/>
              <a:t>Богданов Д. И. , Сафронов Ю. 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AB5D11-015E-93F6-99FA-44B0E9D81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71" y="258893"/>
            <a:ext cx="1678008" cy="1877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771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0DB7C-68B2-79BA-2AF9-7B306B1F6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60" y="3800689"/>
            <a:ext cx="5687313" cy="1966185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8F1CCEA-2716-ACCC-CEF3-BA5C48113F48}"/>
              </a:ext>
            </a:extLst>
          </p:cNvPr>
          <p:cNvCxnSpPr>
            <a:cxnSpLocks/>
          </p:cNvCxnSpPr>
          <p:nvPr/>
        </p:nvCxnSpPr>
        <p:spPr>
          <a:xfrm>
            <a:off x="4243263" y="4986779"/>
            <a:ext cx="40296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00F60DF-6F5B-225B-C3E4-73162C3D0801}"/>
              </a:ext>
            </a:extLst>
          </p:cNvPr>
          <p:cNvCxnSpPr>
            <a:cxnSpLocks/>
          </p:cNvCxnSpPr>
          <p:nvPr/>
        </p:nvCxnSpPr>
        <p:spPr>
          <a:xfrm>
            <a:off x="2791713" y="5195740"/>
            <a:ext cx="53883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8EA3C68-6D21-BB14-CA95-A6F88EC3CD73}"/>
              </a:ext>
            </a:extLst>
          </p:cNvPr>
          <p:cNvCxnSpPr>
            <a:cxnSpLocks/>
          </p:cNvCxnSpPr>
          <p:nvPr/>
        </p:nvCxnSpPr>
        <p:spPr>
          <a:xfrm>
            <a:off x="2585560" y="5423555"/>
            <a:ext cx="42356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0B172E-F0C4-5324-D59C-F73F3D6FFD61}"/>
              </a:ext>
            </a:extLst>
          </p:cNvPr>
          <p:cNvSpPr txBox="1"/>
          <p:nvPr/>
        </p:nvSpPr>
        <p:spPr>
          <a:xfrm>
            <a:off x="1122738" y="69338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BBF39-B074-67C4-4449-E534E2D1E800}"/>
              </a:ext>
            </a:extLst>
          </p:cNvPr>
          <p:cNvSpPr txBox="1"/>
          <p:nvPr/>
        </p:nvSpPr>
        <p:spPr>
          <a:xfrm>
            <a:off x="3422185" y="67862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109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358E1E-60A9-BC26-18C1-4DC009EE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77" y="1015691"/>
            <a:ext cx="1841116" cy="183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80FB1-501E-8DBC-8B24-0E8937ADA9ED}"/>
              </a:ext>
            </a:extLst>
          </p:cNvPr>
          <p:cNvSpPr txBox="1"/>
          <p:nvPr/>
        </p:nvSpPr>
        <p:spPr>
          <a:xfrm>
            <a:off x="5485622" y="67862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113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E0FCEF-1694-F3C5-0648-A538CF6A3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15" y="1015691"/>
            <a:ext cx="1837785" cy="1830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DAD8A2-7562-9FEE-B976-1641D116D831}"/>
              </a:ext>
            </a:extLst>
          </p:cNvPr>
          <p:cNvSpPr txBox="1"/>
          <p:nvPr/>
        </p:nvSpPr>
        <p:spPr>
          <a:xfrm>
            <a:off x="7703486" y="67862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115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783D8A1-E1F2-B9A0-7BC5-B7EB9B4D9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215" y="1015691"/>
            <a:ext cx="1806539" cy="183081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8F4D880-D5E0-7709-EF66-35EBD44AB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87" y="1015691"/>
            <a:ext cx="1848314" cy="183081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BFEA339-FAAC-B622-DFD6-500C5AD17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4323" y="1035724"/>
            <a:ext cx="1862077" cy="18308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30A6C5-0B8A-DAC5-A1C8-98B158921C28}"/>
              </a:ext>
            </a:extLst>
          </p:cNvPr>
          <p:cNvSpPr txBox="1"/>
          <p:nvPr/>
        </p:nvSpPr>
        <p:spPr>
          <a:xfrm>
            <a:off x="9636656" y="6933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  <a:endParaRPr lang="ru-RU" dirty="0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CAB6B69-18DE-B314-D65B-3B5E76D12C69}"/>
              </a:ext>
            </a:extLst>
          </p:cNvPr>
          <p:cNvCxnSpPr/>
          <p:nvPr/>
        </p:nvCxnSpPr>
        <p:spPr>
          <a:xfrm>
            <a:off x="902237" y="593889"/>
            <a:ext cx="94320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206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506332-73A2-8CF9-98BC-DB605895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08" y="3381386"/>
            <a:ext cx="6046691" cy="34766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171EF6-D254-3EE6-BF8C-6AD21D76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957" y="970042"/>
            <a:ext cx="2463537" cy="24589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1F4BA2-4A17-A278-B159-18D1D0625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277" y="1063098"/>
            <a:ext cx="1005927" cy="22252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10BC00-CDAF-78B5-A3CF-8908AE22E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16" y="1223132"/>
            <a:ext cx="967824" cy="20651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3AC4A9-F75B-0CD1-8458-49FDD6EF7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923" y="949427"/>
            <a:ext cx="2589229" cy="261398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5566B0-01C5-1C8A-9755-737FB646E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277" y="3835075"/>
            <a:ext cx="4428217" cy="1959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E2C99C-8F65-4555-61BD-6D1B2A683D96}"/>
                  </a:ext>
                </a:extLst>
              </p:cNvPr>
              <p:cNvSpPr txBox="1"/>
              <p:nvPr/>
            </p:nvSpPr>
            <p:spPr>
              <a:xfrm>
                <a:off x="7711126" y="692166"/>
                <a:ext cx="3476661" cy="148354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r>
                  <a:rPr lang="ru-RU" b="1" dirty="0"/>
                  <a:t>Параметры расчета: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ru-R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ru-RU" b="1" dirty="0"/>
                  <a:t>Сетка: 26 </a:t>
                </a:r>
                <a:r>
                  <a:rPr lang="en-US" b="1" dirty="0"/>
                  <a:t>x </a:t>
                </a:r>
                <a:r>
                  <a:rPr lang="ru-RU" b="1" dirty="0"/>
                  <a:t>26</a:t>
                </a:r>
              </a:p>
              <a:p>
                <a:r>
                  <a:rPr lang="ru-RU" b="1" dirty="0"/>
                  <a:t>Количество шагов: 2000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E2C99C-8F65-4555-61BD-6D1B2A683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126" y="692166"/>
                <a:ext cx="3476661" cy="1483548"/>
              </a:xfrm>
              <a:prstGeom prst="rect">
                <a:avLst/>
              </a:prstGeom>
              <a:blipFill>
                <a:blip r:embed="rId8"/>
                <a:stretch>
                  <a:fillRect l="-1579" t="-2469"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040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18F53B-DC03-F54D-FA89-26D77686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48"/>
            <a:ext cx="4415959" cy="67135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5B1DEE-D6EB-8558-BB15-13A8060AF7ED}"/>
                  </a:ext>
                </a:extLst>
              </p:cNvPr>
              <p:cNvSpPr txBox="1"/>
              <p:nvPr/>
            </p:nvSpPr>
            <p:spPr>
              <a:xfrm>
                <a:off x="7805396" y="556880"/>
                <a:ext cx="2441540" cy="95410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𝟐𝟎𝟎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ru-RU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𝟓𝟑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400" b="1" dirty="0"/>
              </a:p>
              <a:p>
                <a:r>
                  <a:rPr lang="ru-RU" sz="1400" b="1" dirty="0"/>
                  <a:t>Сетка: 26 </a:t>
                </a:r>
                <a:r>
                  <a:rPr lang="en-US" sz="1400" b="1" dirty="0"/>
                  <a:t>x </a:t>
                </a:r>
                <a:r>
                  <a:rPr lang="ru-RU" sz="1400" b="1" dirty="0"/>
                  <a:t>26</a:t>
                </a:r>
              </a:p>
              <a:p>
                <a:r>
                  <a:rPr lang="ru-RU" sz="1400" b="1" dirty="0"/>
                  <a:t>Количество шагов: 2000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5B1DEE-D6EB-8558-BB15-13A8060AF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396" y="556880"/>
                <a:ext cx="2441540" cy="954107"/>
              </a:xfrm>
              <a:prstGeom prst="rect">
                <a:avLst/>
              </a:prstGeom>
              <a:blipFill>
                <a:blip r:embed="rId3"/>
                <a:stretch>
                  <a:fillRect l="-748" r="-249" b="-5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9ECEB3-0C3D-0E95-5CC0-5EEA2EAE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70" y="72248"/>
            <a:ext cx="1764682" cy="17713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CC87D0-0C8C-6A62-1E33-719BC325C745}"/>
                  </a:ext>
                </a:extLst>
              </p:cNvPr>
              <p:cNvSpPr txBox="1"/>
              <p:nvPr/>
            </p:nvSpPr>
            <p:spPr>
              <a:xfrm>
                <a:off x="7937371" y="2800258"/>
                <a:ext cx="2441540" cy="95410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𝟐𝟎𝟎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ru-RU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400" b="1" dirty="0"/>
              </a:p>
              <a:p>
                <a:r>
                  <a:rPr lang="ru-RU" sz="1400" b="1" dirty="0"/>
                  <a:t>Сетка: 26 </a:t>
                </a:r>
                <a:r>
                  <a:rPr lang="en-US" sz="1400" b="1" dirty="0"/>
                  <a:t>x </a:t>
                </a:r>
                <a:r>
                  <a:rPr lang="ru-RU" sz="1400" b="1" dirty="0"/>
                  <a:t>26</a:t>
                </a:r>
              </a:p>
              <a:p>
                <a:r>
                  <a:rPr lang="ru-RU" sz="1400" b="1" dirty="0"/>
                  <a:t>Количество шагов: 2000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CC87D0-0C8C-6A62-1E33-719BC325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371" y="2800258"/>
                <a:ext cx="2441540" cy="954107"/>
              </a:xfrm>
              <a:prstGeom prst="rect">
                <a:avLst/>
              </a:prstGeom>
              <a:blipFill>
                <a:blip r:embed="rId5"/>
                <a:stretch>
                  <a:fillRect l="-748" r="-249" b="-5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E973DC-46F4-D7D8-E599-6698977F9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214" y="2271858"/>
            <a:ext cx="1790938" cy="17713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D3B26D-FE5D-0EB4-5B9D-D375FE0914F6}"/>
                  </a:ext>
                </a:extLst>
              </p:cNvPr>
              <p:cNvSpPr txBox="1"/>
              <p:nvPr/>
            </p:nvSpPr>
            <p:spPr>
              <a:xfrm>
                <a:off x="7861956" y="5043636"/>
                <a:ext cx="2441540" cy="95410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𝟐𝟎𝟎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ru-RU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𝟔𝟎𝟎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400" b="1" dirty="0"/>
              </a:p>
              <a:p>
                <a:r>
                  <a:rPr lang="ru-RU" sz="1400" b="1" dirty="0"/>
                  <a:t>Сетка: 26 </a:t>
                </a:r>
                <a:r>
                  <a:rPr lang="en-US" sz="1400" b="1" dirty="0"/>
                  <a:t>x </a:t>
                </a:r>
                <a:r>
                  <a:rPr lang="ru-RU" sz="1400" b="1" dirty="0"/>
                  <a:t>26</a:t>
                </a:r>
              </a:p>
              <a:p>
                <a:r>
                  <a:rPr lang="ru-RU" sz="1400" b="1" dirty="0"/>
                  <a:t>Количество шагов: 2000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D3B26D-FE5D-0EB4-5B9D-D375FE091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56" y="5043636"/>
                <a:ext cx="2441540" cy="954107"/>
              </a:xfrm>
              <a:prstGeom prst="rect">
                <a:avLst/>
              </a:prstGeom>
              <a:blipFill>
                <a:blip r:embed="rId7"/>
                <a:stretch>
                  <a:fillRect l="-750" r="-500" b="-5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1458C5B-CAE2-8312-A139-55C62F1EB77A}"/>
              </a:ext>
            </a:extLst>
          </p:cNvPr>
          <p:cNvSpPr/>
          <p:nvPr/>
        </p:nvSpPr>
        <p:spPr>
          <a:xfrm>
            <a:off x="4557363" y="0"/>
            <a:ext cx="2112121" cy="6259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58E88E-F836-A378-AC79-5A36CB36E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848" y="38763"/>
            <a:ext cx="2061064" cy="20885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FB9FFC-83AF-4CF3-EEF7-D8DBA9A82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4182" y="2233040"/>
            <a:ext cx="2108397" cy="20885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095CDEC-212E-F831-8C29-5A5E51914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4182" y="4471468"/>
            <a:ext cx="2153940" cy="208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1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63C21E-3E61-78AE-BDD8-D4DFD68C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78" y="3442819"/>
            <a:ext cx="4168828" cy="3367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D5AC55-95E4-AAC5-68EC-BF61ED62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7" y="3188979"/>
            <a:ext cx="4848205" cy="35626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EB5BD0-8DD8-F5A8-89A3-1DC4BFFCF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15" y="438746"/>
            <a:ext cx="3091709" cy="31320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DA9B69-FC27-7797-511D-214092920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420" y="246233"/>
            <a:ext cx="3668763" cy="344194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8DA6025-CBFA-7158-17C8-D771E1DAB4CA}"/>
              </a:ext>
            </a:extLst>
          </p:cNvPr>
          <p:cNvCxnSpPr>
            <a:cxnSpLocks/>
          </p:cNvCxnSpPr>
          <p:nvPr/>
        </p:nvCxnSpPr>
        <p:spPr>
          <a:xfrm>
            <a:off x="1263192" y="489878"/>
            <a:ext cx="6921011" cy="0"/>
          </a:xfrm>
          <a:prstGeom prst="line">
            <a:avLst/>
          </a:prstGeom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5B9DFA-0EF2-246E-3AD5-AF7260C7509B}"/>
              </a:ext>
            </a:extLst>
          </p:cNvPr>
          <p:cNvCxnSpPr>
            <a:cxnSpLocks/>
          </p:cNvCxnSpPr>
          <p:nvPr/>
        </p:nvCxnSpPr>
        <p:spPr>
          <a:xfrm>
            <a:off x="1164335" y="3519590"/>
            <a:ext cx="7019868" cy="0"/>
          </a:xfrm>
          <a:prstGeom prst="line">
            <a:avLst/>
          </a:prstGeom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AFFB5663-E346-513E-9D0C-CFE2EA1A5B10}"/>
              </a:ext>
            </a:extLst>
          </p:cNvPr>
          <p:cNvSpPr/>
          <p:nvPr/>
        </p:nvSpPr>
        <p:spPr>
          <a:xfrm>
            <a:off x="4817283" y="3253931"/>
            <a:ext cx="358219" cy="434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73223F2-99C3-8DE7-2986-EC880E816C96}"/>
              </a:ext>
            </a:extLst>
          </p:cNvPr>
          <p:cNvCxnSpPr>
            <a:cxnSpLocks/>
          </p:cNvCxnSpPr>
          <p:nvPr/>
        </p:nvCxnSpPr>
        <p:spPr>
          <a:xfrm flipV="1">
            <a:off x="2232601" y="3688178"/>
            <a:ext cx="2584682" cy="2750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1301D22F-C3E8-AF67-D1B5-8A7C7C908FCF}"/>
              </a:ext>
            </a:extLst>
          </p:cNvPr>
          <p:cNvSpPr/>
          <p:nvPr/>
        </p:nvSpPr>
        <p:spPr>
          <a:xfrm>
            <a:off x="4199668" y="2836744"/>
            <a:ext cx="358219" cy="434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85755AA-DCB5-D892-1939-C2004405666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27361" y="3053868"/>
            <a:ext cx="3372307" cy="2344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660BC088-415D-50B9-F169-AD7322BE07FC}"/>
              </a:ext>
            </a:extLst>
          </p:cNvPr>
          <p:cNvSpPr/>
          <p:nvPr/>
        </p:nvSpPr>
        <p:spPr>
          <a:xfrm>
            <a:off x="7241384" y="2191411"/>
            <a:ext cx="432221" cy="512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C5562E68-12D7-05B4-C759-EC5CB30E0B3E}"/>
              </a:ext>
            </a:extLst>
          </p:cNvPr>
          <p:cNvCxnSpPr>
            <a:cxnSpLocks/>
            <a:endCxn id="25" idx="4"/>
          </p:cNvCxnSpPr>
          <p:nvPr/>
        </p:nvCxnSpPr>
        <p:spPr>
          <a:xfrm flipV="1">
            <a:off x="6712071" y="2703638"/>
            <a:ext cx="745424" cy="1326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>
            <a:extLst>
              <a:ext uri="{FF2B5EF4-FFF2-40B4-BE49-F238E27FC236}">
                <a16:creationId xmlns:a16="http://schemas.microsoft.com/office/drawing/2014/main" id="{8EBE5DB3-2195-9C87-B545-0A4021904779}"/>
              </a:ext>
            </a:extLst>
          </p:cNvPr>
          <p:cNvSpPr/>
          <p:nvPr/>
        </p:nvSpPr>
        <p:spPr>
          <a:xfrm>
            <a:off x="6273566" y="3234656"/>
            <a:ext cx="432221" cy="512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91E93D8E-952B-C4B3-7A2D-63FBDB6FD415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710726" y="3671869"/>
            <a:ext cx="1626137" cy="2762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A3BAA2-69A7-E9A2-FE1E-6B9340BE4D0D}"/>
                  </a:ext>
                </a:extLst>
              </p:cNvPr>
              <p:cNvSpPr txBox="1"/>
              <p:nvPr/>
            </p:nvSpPr>
            <p:spPr>
              <a:xfrm>
                <a:off x="7226775" y="3924167"/>
                <a:ext cx="3437159" cy="148354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ru-RU" b="1" dirty="0"/>
                  <a:t>Параметры расчета: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ru-R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ru-RU" b="1" dirty="0"/>
                  <a:t>Сетка: 129 </a:t>
                </a:r>
                <a:r>
                  <a:rPr lang="en-US" b="1" dirty="0"/>
                  <a:t>x </a:t>
                </a:r>
                <a:r>
                  <a:rPr lang="ru-RU" b="1" dirty="0"/>
                  <a:t>129</a:t>
                </a:r>
              </a:p>
              <a:p>
                <a:r>
                  <a:rPr lang="ru-RU" b="1" dirty="0"/>
                  <a:t>Количество шагов: 1000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A3BAA2-69A7-E9A2-FE1E-6B9340BE4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775" y="3924167"/>
                <a:ext cx="3437159" cy="1483548"/>
              </a:xfrm>
              <a:prstGeom prst="rect">
                <a:avLst/>
              </a:prstGeom>
              <a:blipFill>
                <a:blip r:embed="rId6"/>
                <a:stretch>
                  <a:fillRect l="-1237" t="-2041" b="-53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933C10F-4591-DA61-CBCC-D0E5CFCD308F}"/>
              </a:ext>
            </a:extLst>
          </p:cNvPr>
          <p:cNvSpPr txBox="1"/>
          <p:nvPr/>
        </p:nvSpPr>
        <p:spPr>
          <a:xfrm>
            <a:off x="8019579" y="419577"/>
            <a:ext cx="3033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Тест №1:</a:t>
            </a:r>
          </a:p>
          <a:p>
            <a:r>
              <a:rPr lang="ru-RU" sz="2400" b="1" dirty="0"/>
              <a:t>Задача о каверне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13B76BE-C3E4-9080-D349-CF7033221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221" y="1506559"/>
            <a:ext cx="1082134" cy="218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C4CDA7-78E5-8E72-4464-F2740AA2836A}"/>
                  </a:ext>
                </a:extLst>
              </p:cNvPr>
              <p:cNvSpPr txBox="1"/>
              <p:nvPr/>
            </p:nvSpPr>
            <p:spPr>
              <a:xfrm>
                <a:off x="9547529" y="3003000"/>
                <a:ext cx="89787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C4CDA7-78E5-8E72-4464-F2740AA28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529" y="3003000"/>
                <a:ext cx="897875" cy="298415"/>
              </a:xfrm>
              <a:prstGeom prst="rect">
                <a:avLst/>
              </a:prstGeom>
              <a:blipFill>
                <a:blip r:embed="rId8"/>
                <a:stretch>
                  <a:fillRect l="-4762" r="-5442" b="-22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24BD9A4-9190-EE0B-CA21-E2CD5E3F2B9D}"/>
              </a:ext>
            </a:extLst>
          </p:cNvPr>
          <p:cNvSpPr txBox="1"/>
          <p:nvPr/>
        </p:nvSpPr>
        <p:spPr>
          <a:xfrm>
            <a:off x="9048393" y="2104994"/>
            <a:ext cx="2112943" cy="9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Условие прилипания </a:t>
            </a:r>
          </a:p>
          <a:p>
            <a:r>
              <a:rPr lang="ru-RU" dirty="0"/>
              <a:t>к верхней стенке: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ADCBF3-FF69-8DA5-EC45-10B3A8851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8521" y="5638193"/>
            <a:ext cx="2680958" cy="1020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50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3CBE10-3632-22EC-D8B2-484D4D8A7E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" t="2543" r="39899" b="2839"/>
          <a:stretch/>
        </p:blipFill>
        <p:spPr bwMode="auto">
          <a:xfrm>
            <a:off x="125062" y="131974"/>
            <a:ext cx="2359747" cy="294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738EB0-2AF7-1847-CB6C-19AACDF23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89" b="2839"/>
          <a:stretch/>
        </p:blipFill>
        <p:spPr bwMode="auto">
          <a:xfrm>
            <a:off x="2484809" y="131975"/>
            <a:ext cx="2559016" cy="290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40EC43F-F6B0-D89D-4440-93E8EF220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13" t="22694" r="38113" b="6407"/>
          <a:stretch/>
        </p:blipFill>
        <p:spPr bwMode="auto">
          <a:xfrm>
            <a:off x="3528163" y="131974"/>
            <a:ext cx="4005919" cy="29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7B902D-7812-B91B-0025-62360FBFA7AC}"/>
              </a:ext>
            </a:extLst>
          </p:cNvPr>
          <p:cNvSpPr txBox="1"/>
          <p:nvPr/>
        </p:nvSpPr>
        <p:spPr>
          <a:xfrm>
            <a:off x="715671" y="308036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50 шагов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1E734-36FE-5A43-86C5-03D59DD41D25}"/>
              </a:ext>
            </a:extLst>
          </p:cNvPr>
          <p:cNvSpPr txBox="1"/>
          <p:nvPr/>
        </p:nvSpPr>
        <p:spPr>
          <a:xfrm>
            <a:off x="2938899" y="309314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200 шагов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5FD0F-A640-9A91-A0C6-0A95E5C62FB1}"/>
              </a:ext>
            </a:extLst>
          </p:cNvPr>
          <p:cNvSpPr txBox="1"/>
          <p:nvPr/>
        </p:nvSpPr>
        <p:spPr>
          <a:xfrm>
            <a:off x="5699689" y="3059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1000 шагов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1EACAD-1BAA-DE5B-B56C-8897D0D5F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129" y="321475"/>
            <a:ext cx="2680958" cy="1020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92B3EA-D9ED-2511-B067-B1786B5AC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154" y="1725435"/>
            <a:ext cx="4319888" cy="3474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A5954A9-2B39-908D-ECE0-54DB4E096630}"/>
              </a:ext>
            </a:extLst>
          </p:cNvPr>
          <p:cNvSpPr/>
          <p:nvPr/>
        </p:nvSpPr>
        <p:spPr>
          <a:xfrm>
            <a:off x="9426804" y="2450969"/>
            <a:ext cx="471340" cy="263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EBC713D-8C10-B386-30FF-C8CC83FAD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2" y="4502166"/>
            <a:ext cx="3858805" cy="225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CAAF52-324F-F998-F6F1-E416A83503BF}"/>
              </a:ext>
            </a:extLst>
          </p:cNvPr>
          <p:cNvSpPr txBox="1"/>
          <p:nvPr/>
        </p:nvSpPr>
        <p:spPr>
          <a:xfrm>
            <a:off x="207477" y="3644119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График убывания ошибки в логарифмической шкале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7C631-1AF7-FB1B-A9A8-7A359EEF0B02}"/>
                  </a:ext>
                </a:extLst>
              </p:cNvPr>
              <p:cNvSpPr txBox="1"/>
              <p:nvPr/>
            </p:nvSpPr>
            <p:spPr>
              <a:xfrm>
                <a:off x="4245667" y="6356527"/>
                <a:ext cx="4479093" cy="487506"/>
              </a:xfrm>
              <a:prstGeom prst="rect">
                <a:avLst/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𝒆𝒓𝒓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𝒂𝒄𝒕𝒖𝒂𝒍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𝒕𝒆𝒔𝒕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𝒕𝒆𝒔𝒕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den>
                      </m:f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7C631-1AF7-FB1B-A9A8-7A359EEF0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667" y="6356527"/>
                <a:ext cx="4479093" cy="4875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372E7D8-7C77-DC7E-3CC2-B4F67BFAB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887" y="4228570"/>
            <a:ext cx="4186750" cy="1458681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0802731-8473-4C34-8AF8-E943B7D21135}"/>
              </a:ext>
            </a:extLst>
          </p:cNvPr>
          <p:cNvCxnSpPr/>
          <p:nvPr/>
        </p:nvCxnSpPr>
        <p:spPr>
          <a:xfrm>
            <a:off x="4060563" y="5599491"/>
            <a:ext cx="20733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1A520D-83BE-717D-5DD8-6E17A039E55A}"/>
              </a:ext>
            </a:extLst>
          </p:cNvPr>
          <p:cNvSpPr txBox="1"/>
          <p:nvPr/>
        </p:nvSpPr>
        <p:spPr>
          <a:xfrm>
            <a:off x="7108392" y="5344916"/>
            <a:ext cx="4867038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Мы иначе считаем уравнение Лапласа -</a:t>
            </a:r>
            <a:r>
              <a:rPr lang="en-US" b="1" dirty="0"/>
              <a:t>&gt; </a:t>
            </a:r>
            <a:endParaRPr lang="ru-RU" b="1" dirty="0"/>
          </a:p>
          <a:p>
            <a:r>
              <a:rPr lang="ru-RU" b="1" dirty="0"/>
              <a:t>отсюда и разница между решениями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C1E6BB4-9CF0-597B-9333-B704E2416B48}"/>
              </a:ext>
            </a:extLst>
          </p:cNvPr>
          <p:cNvCxnSpPr>
            <a:cxnSpLocks/>
          </p:cNvCxnSpPr>
          <p:nvPr/>
        </p:nvCxnSpPr>
        <p:spPr>
          <a:xfrm>
            <a:off x="6240544" y="5628631"/>
            <a:ext cx="801018" cy="177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73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3E6542F-FD61-5C92-D2EF-65ACF426E1F1}"/>
              </a:ext>
            </a:extLst>
          </p:cNvPr>
          <p:cNvSpPr/>
          <p:nvPr/>
        </p:nvSpPr>
        <p:spPr>
          <a:xfrm>
            <a:off x="8273724" y="3205348"/>
            <a:ext cx="1235349" cy="44730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DD707A-93F9-737A-EE83-DA9FF7A32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1" y="537405"/>
            <a:ext cx="5971909" cy="5860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A9A4CD-DA39-4D21-7938-89AFE6EC4D94}"/>
                  </a:ext>
                </a:extLst>
              </p:cNvPr>
              <p:cNvSpPr txBox="1"/>
              <p:nvPr/>
            </p:nvSpPr>
            <p:spPr>
              <a:xfrm>
                <a:off x="7164370" y="1112150"/>
                <a:ext cx="1811650" cy="726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ru-RU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  <m:r>
                            <a:rPr lang="ru-RU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A9A4CD-DA39-4D21-7938-89AFE6EC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70" y="1112150"/>
                <a:ext cx="1811650" cy="726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E5A331-FC78-9314-1E45-64B398CD7099}"/>
              </a:ext>
            </a:extLst>
          </p:cNvPr>
          <p:cNvSpPr txBox="1"/>
          <p:nvPr/>
        </p:nvSpPr>
        <p:spPr>
          <a:xfrm>
            <a:off x="2455023" y="212733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Проверка выполнения соотношений</a:t>
            </a:r>
          </a:p>
          <a:p>
            <a:endParaRPr lang="ru-RU" sz="24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B5E446-BE53-B005-7C24-D4A4EB23D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7402" y="3887396"/>
            <a:ext cx="4572000" cy="2514600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0E399835-3DD0-10EA-7A5D-C6498FE21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846357"/>
              </p:ext>
            </p:extLst>
          </p:nvPr>
        </p:nvGraphicFramePr>
        <p:xfrm>
          <a:off x="8412118" y="3243823"/>
          <a:ext cx="958563" cy="37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8720" imgH="215640" progId="Equation.DSMT4">
                  <p:embed/>
                </p:oleObj>
              </mc:Choice>
              <mc:Fallback>
                <p:oleObj name="Equation" r:id="rId6" imgW="5587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12118" y="3243823"/>
                        <a:ext cx="958563" cy="370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491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AFB046C-EC97-0CD1-54A8-8167A5290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991" y="253131"/>
            <a:ext cx="969168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Тест №2:</a:t>
            </a:r>
            <a:r>
              <a:rPr lang="en-US" sz="2400" b="1" dirty="0"/>
              <a:t> </a:t>
            </a:r>
            <a:r>
              <a:rPr lang="ru-RU" sz="2400" b="1" dirty="0"/>
              <a:t>Задача о каверне в прямоугольнике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5300C-FE57-3169-6EC4-47D1DD12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6" y="1186910"/>
            <a:ext cx="4658855" cy="49323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76D385-EFA9-0E18-EE02-5A76D7B1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596" y="963716"/>
            <a:ext cx="3071126" cy="4930567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5DEC2AB1-148B-B56E-895D-BAE7F9054520}"/>
              </a:ext>
            </a:extLst>
          </p:cNvPr>
          <p:cNvSpPr/>
          <p:nvPr/>
        </p:nvSpPr>
        <p:spPr>
          <a:xfrm>
            <a:off x="6788897" y="3653075"/>
            <a:ext cx="432221" cy="512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B21477C-09D5-B95B-1282-564672963988}"/>
              </a:ext>
            </a:extLst>
          </p:cNvPr>
          <p:cNvSpPr/>
          <p:nvPr/>
        </p:nvSpPr>
        <p:spPr>
          <a:xfrm>
            <a:off x="4787214" y="3268147"/>
            <a:ext cx="432221" cy="512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0863E47-EE25-A91C-E0E1-C535E2DE4404}"/>
              </a:ext>
            </a:extLst>
          </p:cNvPr>
          <p:cNvSpPr/>
          <p:nvPr/>
        </p:nvSpPr>
        <p:spPr>
          <a:xfrm>
            <a:off x="386468" y="3350053"/>
            <a:ext cx="432221" cy="512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D064A84-0D08-152F-6DE3-5585117D05EB}"/>
              </a:ext>
            </a:extLst>
          </p:cNvPr>
          <p:cNvSpPr/>
          <p:nvPr/>
        </p:nvSpPr>
        <p:spPr>
          <a:xfrm>
            <a:off x="2423032" y="3653075"/>
            <a:ext cx="432221" cy="512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D47348-ECEC-FAC4-2923-47CAC7B835A7}"/>
                  </a:ext>
                </a:extLst>
              </p:cNvPr>
              <p:cNvSpPr txBox="1"/>
              <p:nvPr/>
            </p:nvSpPr>
            <p:spPr>
              <a:xfrm>
                <a:off x="7828949" y="4165302"/>
                <a:ext cx="3437159" cy="148354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ru-RU" b="1" dirty="0"/>
                  <a:t>Параметры расчета: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ru-R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ru-RU" b="1" dirty="0"/>
                  <a:t>Сетка: 50 </a:t>
                </a:r>
                <a:r>
                  <a:rPr lang="en-US" b="1" dirty="0"/>
                  <a:t>x </a:t>
                </a:r>
                <a:r>
                  <a:rPr lang="ru-RU" b="1" dirty="0"/>
                  <a:t>100</a:t>
                </a:r>
              </a:p>
              <a:p>
                <a:r>
                  <a:rPr lang="ru-RU" b="1" dirty="0"/>
                  <a:t>Количество шагов: 1000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D47348-ECEC-FAC4-2923-47CAC7B83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949" y="4165302"/>
                <a:ext cx="3437159" cy="1483548"/>
              </a:xfrm>
              <a:prstGeom prst="rect">
                <a:avLst/>
              </a:prstGeom>
              <a:blipFill>
                <a:blip r:embed="rId4"/>
                <a:stretch>
                  <a:fillRect l="-1237" t="-1626" b="-48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319D9E-0E18-3862-91D9-D3183854ED51}"/>
                  </a:ext>
                </a:extLst>
              </p:cNvPr>
              <p:cNvSpPr txBox="1"/>
              <p:nvPr/>
            </p:nvSpPr>
            <p:spPr>
              <a:xfrm>
                <a:off x="9589110" y="2394283"/>
                <a:ext cx="89787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319D9E-0E18-3862-91D9-D3183854E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110" y="2394283"/>
                <a:ext cx="897875" cy="298415"/>
              </a:xfrm>
              <a:prstGeom prst="rect">
                <a:avLst/>
              </a:prstGeom>
              <a:blipFill>
                <a:blip r:embed="rId5"/>
                <a:stretch>
                  <a:fillRect l="-4762" r="-5442" b="-22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051A999-9E87-3748-8FDB-F4F636B6FE46}"/>
              </a:ext>
            </a:extLst>
          </p:cNvPr>
          <p:cNvSpPr txBox="1"/>
          <p:nvPr/>
        </p:nvSpPr>
        <p:spPr>
          <a:xfrm>
            <a:off x="9089974" y="1496277"/>
            <a:ext cx="2112943" cy="9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Условие прилипания </a:t>
            </a:r>
          </a:p>
          <a:p>
            <a:r>
              <a:rPr lang="ru-RU" dirty="0"/>
              <a:t>к верхней стенке: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0EF5017-CBA8-B47D-8715-C4E7EC01A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949" y="963716"/>
            <a:ext cx="1066892" cy="2232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DF1897B-479B-4FAE-6CDE-8418358EB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43" y="5824156"/>
            <a:ext cx="2862703" cy="848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428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AC93A2-2916-DF95-D1D5-87E474B90728}"/>
              </a:ext>
            </a:extLst>
          </p:cNvPr>
          <p:cNvSpPr txBox="1"/>
          <p:nvPr/>
        </p:nvSpPr>
        <p:spPr>
          <a:xfrm>
            <a:off x="1" y="422334"/>
            <a:ext cx="1129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Тест №3:</a:t>
            </a:r>
            <a:r>
              <a:rPr lang="en-US" sz="2400" b="1" dirty="0"/>
              <a:t> </a:t>
            </a:r>
            <a:r>
              <a:rPr lang="ru-RU" sz="2400" b="1" dirty="0"/>
              <a:t>Задача о большом вихре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DCF10A8-A441-AC3B-18D3-73ADBCFA6A08}"/>
              </a:ext>
            </a:extLst>
          </p:cNvPr>
          <p:cNvSpPr/>
          <p:nvPr/>
        </p:nvSpPr>
        <p:spPr>
          <a:xfrm>
            <a:off x="8521831" y="2432116"/>
            <a:ext cx="2215299" cy="2215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CFE1BF1-1E27-9FDB-E2DB-865D277ED34D}"/>
              </a:ext>
            </a:extLst>
          </p:cNvPr>
          <p:cNvCxnSpPr/>
          <p:nvPr/>
        </p:nvCxnSpPr>
        <p:spPr>
          <a:xfrm flipH="1">
            <a:off x="8502977" y="2262433"/>
            <a:ext cx="2271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D1F9F6C-911C-7518-2BBF-9871597B163C}"/>
              </a:ext>
            </a:extLst>
          </p:cNvPr>
          <p:cNvCxnSpPr>
            <a:cxnSpLocks/>
          </p:cNvCxnSpPr>
          <p:nvPr/>
        </p:nvCxnSpPr>
        <p:spPr>
          <a:xfrm flipV="1">
            <a:off x="10917809" y="2414833"/>
            <a:ext cx="0" cy="2232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19F407D-102C-FEB0-2D53-D8A7B8E93239}"/>
              </a:ext>
            </a:extLst>
          </p:cNvPr>
          <p:cNvCxnSpPr>
            <a:cxnSpLocks/>
          </p:cNvCxnSpPr>
          <p:nvPr/>
        </p:nvCxnSpPr>
        <p:spPr>
          <a:xfrm>
            <a:off x="8521831" y="4828094"/>
            <a:ext cx="22530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03289EB-4A90-2BB9-CDCB-C6C65CD57E42}"/>
              </a:ext>
            </a:extLst>
          </p:cNvPr>
          <p:cNvCxnSpPr>
            <a:cxnSpLocks/>
          </p:cNvCxnSpPr>
          <p:nvPr/>
        </p:nvCxnSpPr>
        <p:spPr>
          <a:xfrm>
            <a:off x="8344292" y="2432116"/>
            <a:ext cx="0" cy="2249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577802-3885-2709-1343-82D340EC30BC}"/>
                  </a:ext>
                </a:extLst>
              </p:cNvPr>
              <p:cNvSpPr txBox="1"/>
              <p:nvPr/>
            </p:nvSpPr>
            <p:spPr>
              <a:xfrm>
                <a:off x="9262138" y="1828867"/>
                <a:ext cx="772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577802-3885-2709-1343-82D340EC3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138" y="1828867"/>
                <a:ext cx="772391" cy="276999"/>
              </a:xfrm>
              <a:prstGeom prst="rect">
                <a:avLst/>
              </a:prstGeom>
              <a:blipFill>
                <a:blip r:embed="rId2"/>
                <a:stretch>
                  <a:fillRect l="-5512" r="-6299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572970-E2BF-EDD0-AD36-9115DD62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46" y="3429000"/>
            <a:ext cx="3389924" cy="32351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3D34C9-EEE5-BEE7-230A-24CCD831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51" y="1031353"/>
            <a:ext cx="1219306" cy="21490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6587D5-DB78-5010-10F7-D35B0F067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178" y="3429000"/>
            <a:ext cx="3440956" cy="3235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588224-F3C9-AD04-077D-2780580FE17F}"/>
                  </a:ext>
                </a:extLst>
              </p:cNvPr>
              <p:cNvSpPr txBox="1"/>
              <p:nvPr/>
            </p:nvSpPr>
            <p:spPr>
              <a:xfrm>
                <a:off x="2926327" y="1414725"/>
                <a:ext cx="3437159" cy="148354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ru-RU" b="1" dirty="0"/>
                  <a:t>Параметры расчета: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ru-R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ru-RU" b="1" dirty="0"/>
                  <a:t>Сетка: 129 </a:t>
                </a:r>
                <a:r>
                  <a:rPr lang="en-US" b="1" dirty="0"/>
                  <a:t>x </a:t>
                </a:r>
                <a:r>
                  <a:rPr lang="ru-RU" b="1" dirty="0"/>
                  <a:t>129</a:t>
                </a:r>
              </a:p>
              <a:p>
                <a:r>
                  <a:rPr lang="ru-RU" b="1" dirty="0"/>
                  <a:t>Количество шагов: 1000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588224-F3C9-AD04-077D-2780580FE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27" y="1414725"/>
                <a:ext cx="3437159" cy="1483548"/>
              </a:xfrm>
              <a:prstGeom prst="rect">
                <a:avLst/>
              </a:prstGeom>
              <a:blipFill>
                <a:blip r:embed="rId6"/>
                <a:stretch>
                  <a:fillRect l="-1237" t="-1633" b="-53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18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_cool_shit">
            <a:hlinkClick r:id="" action="ppaction://media"/>
            <a:extLst>
              <a:ext uri="{FF2B5EF4-FFF2-40B4-BE49-F238E27FC236}">
                <a16:creationId xmlns:a16="http://schemas.microsoft.com/office/drawing/2014/main" id="{CA6A45DC-3112-C9E0-7631-B58BE43E4F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069" y="1413586"/>
            <a:ext cx="7735887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C93A2-2916-DF95-D1D5-87E474B90728}"/>
              </a:ext>
            </a:extLst>
          </p:cNvPr>
          <p:cNvSpPr txBox="1"/>
          <p:nvPr/>
        </p:nvSpPr>
        <p:spPr>
          <a:xfrm>
            <a:off x="1" y="422334"/>
            <a:ext cx="1129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Тест №4:</a:t>
            </a:r>
            <a:r>
              <a:rPr lang="en-US" sz="2400" b="1" dirty="0"/>
              <a:t> </a:t>
            </a:r>
            <a:r>
              <a:rPr lang="ru-RU" sz="2400" b="1" dirty="0"/>
              <a:t>Задача о </a:t>
            </a:r>
            <a:r>
              <a:rPr lang="en-US" sz="2400" b="1" dirty="0"/>
              <a:t>4</a:t>
            </a:r>
            <a:r>
              <a:rPr lang="ru-RU" sz="2400" b="1" dirty="0"/>
              <a:t>х вихрях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DCF10A8-A441-AC3B-18D3-73ADBCFA6A08}"/>
              </a:ext>
            </a:extLst>
          </p:cNvPr>
          <p:cNvSpPr/>
          <p:nvPr/>
        </p:nvSpPr>
        <p:spPr>
          <a:xfrm>
            <a:off x="8521831" y="2432116"/>
            <a:ext cx="2215299" cy="2215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CFE1BF1-1E27-9FDB-E2DB-865D277ED34D}"/>
              </a:ext>
            </a:extLst>
          </p:cNvPr>
          <p:cNvCxnSpPr/>
          <p:nvPr/>
        </p:nvCxnSpPr>
        <p:spPr>
          <a:xfrm flipH="1">
            <a:off x="8502977" y="2262433"/>
            <a:ext cx="2271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D1F9F6C-911C-7518-2BBF-9871597B163C}"/>
              </a:ext>
            </a:extLst>
          </p:cNvPr>
          <p:cNvCxnSpPr>
            <a:cxnSpLocks/>
          </p:cNvCxnSpPr>
          <p:nvPr/>
        </p:nvCxnSpPr>
        <p:spPr>
          <a:xfrm flipV="1">
            <a:off x="8353719" y="2432116"/>
            <a:ext cx="0" cy="2232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19F407D-102C-FEB0-2D53-D8A7B8E93239}"/>
              </a:ext>
            </a:extLst>
          </p:cNvPr>
          <p:cNvCxnSpPr>
            <a:cxnSpLocks/>
          </p:cNvCxnSpPr>
          <p:nvPr/>
        </p:nvCxnSpPr>
        <p:spPr>
          <a:xfrm>
            <a:off x="8521831" y="4828094"/>
            <a:ext cx="22530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03289EB-4A90-2BB9-CDCB-C6C65CD57E42}"/>
              </a:ext>
            </a:extLst>
          </p:cNvPr>
          <p:cNvCxnSpPr>
            <a:cxnSpLocks/>
          </p:cNvCxnSpPr>
          <p:nvPr/>
        </p:nvCxnSpPr>
        <p:spPr>
          <a:xfrm>
            <a:off x="10927237" y="2414833"/>
            <a:ext cx="0" cy="2249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577802-3885-2709-1343-82D340EC30BC}"/>
                  </a:ext>
                </a:extLst>
              </p:cNvPr>
              <p:cNvSpPr txBox="1"/>
              <p:nvPr/>
            </p:nvSpPr>
            <p:spPr>
              <a:xfrm>
                <a:off x="9262138" y="1828867"/>
                <a:ext cx="772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577802-3885-2709-1343-82D340EC3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138" y="1828867"/>
                <a:ext cx="772391" cy="276999"/>
              </a:xfrm>
              <a:prstGeom prst="rect">
                <a:avLst/>
              </a:prstGeom>
              <a:blipFill>
                <a:blip r:embed="rId5"/>
                <a:stretch>
                  <a:fillRect l="-5512" r="-6299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9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854ED7-7684-75C3-5A40-A19786470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232" y="0"/>
            <a:ext cx="7183225" cy="575035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Естественная конвекция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1A1424-862D-15EF-2D2A-8FA23BAE2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1365" y="6030783"/>
            <a:ext cx="5627802" cy="5739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CFDCB-DA43-A043-6061-7D029AD9E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4415959" cy="67135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1100A4-900E-C82F-8426-7A8BDD7C2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958" y="2457015"/>
            <a:ext cx="3673158" cy="16917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EE59D-A5C8-4C3A-9D93-797572364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579" y="1054102"/>
            <a:ext cx="3125062" cy="4328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38B2AA-F7DA-EAAD-0A29-77F5B4695D61}"/>
              </a:ext>
            </a:extLst>
          </p:cNvPr>
          <p:cNvSpPr txBox="1"/>
          <p:nvPr/>
        </p:nvSpPr>
        <p:spPr>
          <a:xfrm>
            <a:off x="8551582" y="714220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Докритические</a:t>
            </a:r>
          </a:p>
        </p:txBody>
      </p:sp>
    </p:spTree>
    <p:extLst>
      <p:ext uri="{BB962C8B-B14F-4D97-AF65-F5344CB8AC3E}">
        <p14:creationId xmlns:p14="http://schemas.microsoft.com/office/powerpoint/2010/main" val="210357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506332-73A2-8CF9-98BC-DB605895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91" y="3154431"/>
            <a:ext cx="6391936" cy="36751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1F4BA2-4A17-A278-B159-18D1D0625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101" y="851254"/>
            <a:ext cx="1005927" cy="222523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6D26C0-537D-F00F-F1E4-B5351E51C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172" y="639410"/>
            <a:ext cx="2695032" cy="264892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92C36-DC66-3101-660C-266501E4A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213" y="620619"/>
            <a:ext cx="2608937" cy="26489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A78784-8521-AD3D-3D78-99257B772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" y="832064"/>
            <a:ext cx="891617" cy="21109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A160BC-A808-342E-3200-1089544EE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277" y="4985361"/>
            <a:ext cx="4683292" cy="1619081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A335854-841E-7599-9E39-E8F17B48FBE5}"/>
              </a:ext>
            </a:extLst>
          </p:cNvPr>
          <p:cNvCxnSpPr/>
          <p:nvPr/>
        </p:nvCxnSpPr>
        <p:spPr>
          <a:xfrm>
            <a:off x="7798908" y="5984602"/>
            <a:ext cx="33182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3BB988D-66B1-34F8-E123-332AF637E090}"/>
              </a:ext>
            </a:extLst>
          </p:cNvPr>
          <p:cNvCxnSpPr>
            <a:cxnSpLocks/>
          </p:cNvCxnSpPr>
          <p:nvPr/>
        </p:nvCxnSpPr>
        <p:spPr>
          <a:xfrm>
            <a:off x="6680059" y="6137002"/>
            <a:ext cx="44370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1DFB853-066F-1B73-C75F-64DA037AA8EA}"/>
              </a:ext>
            </a:extLst>
          </p:cNvPr>
          <p:cNvCxnSpPr>
            <a:cxnSpLocks/>
          </p:cNvCxnSpPr>
          <p:nvPr/>
        </p:nvCxnSpPr>
        <p:spPr>
          <a:xfrm>
            <a:off x="6592276" y="6289402"/>
            <a:ext cx="34879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BF6879-7915-4B73-37E3-B6536F4F403D}"/>
                  </a:ext>
                </a:extLst>
              </p:cNvPr>
              <p:cNvSpPr txBox="1"/>
              <p:nvPr/>
            </p:nvSpPr>
            <p:spPr>
              <a:xfrm>
                <a:off x="7711126" y="692166"/>
                <a:ext cx="3476661" cy="148354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r>
                  <a:rPr lang="ru-RU" b="1" dirty="0"/>
                  <a:t>Параметры расчета: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ru-RU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ru-RU" b="1" dirty="0"/>
                  <a:t>Сетка: 26 </a:t>
                </a:r>
                <a:r>
                  <a:rPr lang="en-US" b="1" dirty="0"/>
                  <a:t>x </a:t>
                </a:r>
                <a:r>
                  <a:rPr lang="ru-RU" b="1" dirty="0"/>
                  <a:t>26</a:t>
                </a:r>
              </a:p>
              <a:p>
                <a:r>
                  <a:rPr lang="ru-RU" b="1" dirty="0"/>
                  <a:t>Количество шагов: 2000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BF6879-7915-4B73-37E3-B6536F4F4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126" y="692166"/>
                <a:ext cx="3476661" cy="1483548"/>
              </a:xfrm>
              <a:prstGeom prst="rect">
                <a:avLst/>
              </a:prstGeom>
              <a:blipFill>
                <a:blip r:embed="rId8"/>
                <a:stretch>
                  <a:fillRect l="-1579" t="-2469"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D228646-B1CE-0A76-A906-350049C13A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2276" y="3666729"/>
            <a:ext cx="4683292" cy="975686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A9C8151-B54D-2165-C950-DAB342D22F39}"/>
              </a:ext>
            </a:extLst>
          </p:cNvPr>
          <p:cNvCxnSpPr/>
          <p:nvPr/>
        </p:nvCxnSpPr>
        <p:spPr>
          <a:xfrm>
            <a:off x="6592276" y="4459031"/>
            <a:ext cx="33182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010766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681</TotalTime>
  <Words>369</Words>
  <Application>Microsoft Office PowerPoint</Application>
  <PresentationFormat>Широкоэкранный</PresentationFormat>
  <Paragraphs>69</Paragraphs>
  <Slides>12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Cambria Math</vt:lpstr>
      <vt:lpstr>Century Schoolbook</vt:lpstr>
      <vt:lpstr>Wingdings 2</vt:lpstr>
      <vt:lpstr>Вид</vt:lpstr>
      <vt:lpstr>Equation</vt:lpstr>
      <vt:lpstr>Сопряженная задача переноса завихренности и тепла</vt:lpstr>
      <vt:lpstr>Презентация PowerPoint</vt:lpstr>
      <vt:lpstr>Презентация PowerPoint</vt:lpstr>
      <vt:lpstr>Презентация PowerPoint</vt:lpstr>
      <vt:lpstr>Тест №2: Задача о каверне в прямоугольнике</vt:lpstr>
      <vt:lpstr>Презентация PowerPoint</vt:lpstr>
      <vt:lpstr>Презентация PowerPoint</vt:lpstr>
      <vt:lpstr>Естественная конвекция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Сопряженная задача переноса завихренности и тепла</dc:title>
  <dc:creator>Юрий Сафронов</dc:creator>
  <cp:lastModifiedBy>Юрий Сафронов</cp:lastModifiedBy>
  <cp:revision>41</cp:revision>
  <dcterms:created xsi:type="dcterms:W3CDTF">2024-03-08T22:34:28Z</dcterms:created>
  <dcterms:modified xsi:type="dcterms:W3CDTF">2024-05-15T21:14:38Z</dcterms:modified>
</cp:coreProperties>
</file>